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263" r:id="rId13"/>
    <p:sldId id="301" r:id="rId14"/>
    <p:sldId id="264" r:id="rId15"/>
    <p:sldId id="265" r:id="rId16"/>
    <p:sldId id="266" r:id="rId1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E8EF-1C33-4FE1-AF7E-8D020D700D50}">
  <a:tblStyle styleId="{5C22E8EF-1C33-4FE1-AF7E-8D020D700D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3192" y="18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26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059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25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{5C22E8EF-1C33-4FE1-AF7E-8D020D700D50}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{5C22E8EF-1C33-4FE1-AF7E-8D020D700D50}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185826" y="1534950"/>
            <a:ext cx="8958173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</a:rPr>
              <a:t>Разработка высокопроизводительного In-Memory Key-Value кэша</a:t>
            </a:r>
            <a:endParaRPr lang="ru-RU" sz="3600" b="1" dirty="0">
              <a:solidFill>
                <a:schemeClr val="lt1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71305" y="4127375"/>
            <a:ext cx="2920499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</a:rPr>
              <a:t>C# Developer. Advanced</a:t>
            </a:r>
            <a:endParaRPr sz="1900" dirty="0">
              <a:solidFill>
                <a:srgbClr val="FFFFFF"/>
              </a:solidFill>
              <a:latin typeface="Roboto Medium"/>
              <a:ea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r>
              <a:rPr lang="en-US" sz="3400" dirty="0"/>
              <a:t>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976897096"/>
              </p:ext>
            </p:extLst>
          </p:nvPr>
        </p:nvGraphicFramePr>
        <p:xfrm>
          <a:off x="952500" y="1352640"/>
          <a:ext cx="7239000" cy="3058359"/>
        </p:xfrm>
        <a:graphic>
          <a:graphicData uri="http://schemas.openxmlformats.org/drawingml/2006/table">
            <a:tbl>
              <a:tblPr>
                <a:noFill/>
                <a:tableStyleId>{5C22E8EF-1C33-4FE1-AF7E-8D020D700D50}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Эффективность TCP: Отказ от HTTP в пользу чистого TCP позволил значительно снизить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Latency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и накладные расходы на заголовки.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Оптимизация GC: Использование пулов массивов и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Span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 критических путях кода позволило минимизировать паузы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Garbage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Collector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при высокой нагрузке.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Наблюдаемость: Внедрение метрик на уровне ядра сервера дает возможность в реальном времени видеть RPS, количество активных соединений и время обработки каждой команды.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Масштабируемость: Архитектура готова к дальнейшему расширению (например, внедрению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шардирования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или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распределенности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Google Shape;316;p49">
            <a:extLst>
              <a:ext uri="{FF2B5EF4-FFF2-40B4-BE49-F238E27FC236}">
                <a16:creationId xmlns:a16="http://schemas.microsoft.com/office/drawing/2014/main" id="{DB9E8C50-09B7-4FAB-8CBB-65976FF3DE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245" y="478268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r>
              <a:rPr lang="en-US" sz="3400" dirty="0"/>
              <a:t>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319402125"/>
              </p:ext>
            </p:extLst>
          </p:nvPr>
        </p:nvGraphicFramePr>
        <p:xfrm>
          <a:off x="952500" y="1426624"/>
          <a:ext cx="7239000" cy="2630115"/>
        </p:xfrm>
        <a:graphic>
          <a:graphicData uri="http://schemas.openxmlformats.org/drawingml/2006/table">
            <a:tbl>
              <a:tblPr>
                <a:noFill/>
                <a:tableStyleId>{5C22E8EF-1C33-4FE1-AF7E-8D020D700D50}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Удалось добиться высокого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RPS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благодаря оптимизации.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Были трудности тестирования, при большом количестве подключений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&gt;= 10 000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клиентов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 занял не очень много времени, но был интересен. Кое-что из курса/проекта было применено в реальном проекте.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Планы на будущее делать упор на изучение, проектирование  и применение высоконагруженных систем. Более подробно изучение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System Design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архитектуры.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Google Shape;314;p49">
            <a:extLst>
              <a:ext uri="{FF2B5EF4-FFF2-40B4-BE49-F238E27FC236}">
                <a16:creationId xmlns:a16="http://schemas.microsoft.com/office/drawing/2014/main" id="{44F8F1C0-825F-4FB0-A6D4-9C84012375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833" y="446369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704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290514" y="313624"/>
            <a:ext cx="874395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/>
              <a:t>Защита проекта</a:t>
            </a:r>
            <a:endParaRPr sz="2800" dirty="0"/>
          </a:p>
          <a:p>
            <a:pPr>
              <a:buSzPts val="1100"/>
            </a:pPr>
            <a:r>
              <a:rPr lang="ru" sz="2000" dirty="0"/>
              <a:t>Тема:</a:t>
            </a:r>
            <a:r>
              <a:rPr lang="ru" sz="2400" dirty="0"/>
              <a:t> </a:t>
            </a:r>
            <a:r>
              <a:rPr lang="ru-RU" sz="1800" dirty="0"/>
              <a:t>Разработка высокопроизводительного In-Memory Key-Value кэша</a:t>
            </a:r>
            <a:br>
              <a:rPr lang="ru-RU" sz="30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Вадим Семенов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Ведущий разработчик в «Почтатех»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9CB80D-124B-4D3F-BD7E-EEC0B5E93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49" y="1974340"/>
            <a:ext cx="2253656" cy="22536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575187387"/>
              </p:ext>
            </p:extLst>
          </p:nvPr>
        </p:nvGraphicFramePr>
        <p:xfrm>
          <a:off x="952500" y="2020175"/>
          <a:ext cx="7239000" cy="3306424"/>
        </p:xfrm>
        <a:graphic>
          <a:graphicData uri="http://schemas.openxmlformats.org/drawingml/2006/table">
            <a:tbl>
              <a:tblPr>
                <a:noFill/>
                <a:tableStyleId>{5C22E8EF-1C33-4FE1-AF7E-8D020D700D50}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Реализовать легковесный TCP-сервер с использованием асинхронных сокетов (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Socket.AcceptAsync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 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ReceiveAsync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Разработать эффективную систему хранения данных в оперативной памяти (In-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memory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store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с поддержкой многопоточности.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Обеспечить глубокий мониторинг системы с помощью метрик и трассировок (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OpenTelemetry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Оптимизировать использование памяти уменьшить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алокацию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памяти через пулы массивов (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ArrayPool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и современные структуры данных (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ReadOnlySpan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&gt;).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068918" y="1040266"/>
            <a:ext cx="7122582" cy="83774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</a:rPr>
              <a:t>Разработка высокопроизводительного распределенного кэш-сервера на базе протокола TCP, способного обрабатывать тысячи запросов в секунду (RPS) с минимальными задержками.</a:t>
            </a:r>
            <a:endParaRPr sz="1500" dirty="0">
              <a:solidFill>
                <a:schemeClr val="dk1"/>
              </a:solidFill>
              <a:latin typeface="Roboto Medium"/>
              <a:ea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495788" y="-13758"/>
            <a:ext cx="8520600" cy="604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4138059186"/>
              </p:ext>
            </p:extLst>
          </p:nvPr>
        </p:nvGraphicFramePr>
        <p:xfrm>
          <a:off x="395288" y="699589"/>
          <a:ext cx="7786688" cy="4104751"/>
        </p:xfrm>
        <a:graphic>
          <a:graphicData uri="http://schemas.openxmlformats.org/drawingml/2006/table">
            <a:tbl>
              <a:tblPr>
                <a:noFill/>
                <a:tableStyleId>{5C22E8EF-1C33-4FE1-AF7E-8D020D700D50}</a:tableStyleId>
              </a:tblPr>
              <a:tblGrid>
                <a:gridCol w="526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Roboto"/>
                          <a:cs typeface="Arial"/>
                          <a:sym typeface="Arial"/>
                        </a:rPr>
                        <a:t>Платформа .NET 8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Roboto"/>
                          <a:cs typeface="Arial"/>
                          <a:sym typeface="Arial"/>
                        </a:rPr>
                        <a:t>: Использование последней LTS-версии среды с наиболее эффективным управлением памятью и JIT-компиляцией.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Чистая архитектура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”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 Разделение проекта на слои (Domain, Infrastructure, Application, Services), что обеспечивает независимость бизнес-логики от сетевых протоколов и баз данных.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Асинхронные сокеты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 Низкоуровневая реализация TCP-сервера для минимизации задержек и поддержки тысяч параллельных сессий.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Оптимизация памяти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 Применение </a:t>
                      </a:r>
                      <a:r>
                        <a:rPr lang="ru-RU" sz="1200" dirty="0" err="1"/>
                        <a:t>ArrayPool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и </a:t>
                      </a:r>
                      <a:r>
                        <a:rPr lang="ru-RU" sz="1200" dirty="0" err="1"/>
                        <a:t>Span</a:t>
                      </a:r>
                      <a:r>
                        <a:rPr lang="ru-RU" sz="1200" dirty="0"/>
                        <a:t>&lt;T&gt;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для </a:t>
                      </a:r>
                      <a:r>
                        <a:rPr lang="ru-RU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парсинга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данных без лишних </a:t>
                      </a:r>
                      <a:r>
                        <a:rPr lang="ru-RU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аллокаций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в куче, что снижает нагрузку на </a:t>
                      </a:r>
                      <a:r>
                        <a:rPr lang="ru-RU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Garbage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Collector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Тестирование (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xUnit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&amp;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NBomber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 Комплексная проверка системы — от корректности юнитов до верификации целевого RPS под нагрузкой.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58934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Observability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 Полная прозрачность работы сервера через метрики и трассировки на базе стандартов </a:t>
                      </a:r>
                      <a:r>
                        <a:rPr lang="ru-RU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OpenTelemetry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54394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Source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Generators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 Использование </a:t>
                      </a:r>
                      <a:r>
                        <a:rPr lang="ru-RU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кодогенерации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для ускорения </a:t>
                      </a:r>
                      <a:r>
                        <a:rPr lang="ru-RU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сериализации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данных и отказа от использования медленной рефлексии в </a:t>
                      </a:r>
                      <a:r>
                        <a:rPr lang="ru-RU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Runtime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9432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01388" y="29587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7" name="Google Shape;252;p47">
            <a:extLst>
              <a:ext uri="{FF2B5EF4-FFF2-40B4-BE49-F238E27FC236}">
                <a16:creationId xmlns:a16="http://schemas.microsoft.com/office/drawing/2014/main" id="{70BE701F-F00B-4085-81DD-F54B28EC43F0}"/>
              </a:ext>
            </a:extLst>
          </p:cNvPr>
          <p:cNvSpPr txBox="1"/>
          <p:nvPr/>
        </p:nvSpPr>
        <p:spPr>
          <a:xfrm>
            <a:off x="360300" y="1156747"/>
            <a:ext cx="8423400" cy="303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-RU" dirty="0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: Стабильный TCP-сервер, обрабатывающий команды SET, GET, DEL и STA (статистика). Реализована защита от перегрузки через лимиты соединений и размеров сообщений.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-RU" dirty="0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Хранилище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Потокобезопасный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SimpleStore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использующий двоичную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сериализацию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для минимизации объема хранимых данных.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-RU" dirty="0" err="1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Парсинг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: Сверхбыстрый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CommandParser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который работает со строками без лишних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аллокаций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благодаря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ReadOnlySpan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-RU" dirty="0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Инструментарий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: Готовый клиент для тестирования (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SocketTestClient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 и набор тестов (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Services.Tests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 для проверки корректности логики и конкурентности.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67;p49">
            <a:extLst>
              <a:ext uri="{FF2B5EF4-FFF2-40B4-BE49-F238E27FC236}">
                <a16:creationId xmlns:a16="http://schemas.microsoft.com/office/drawing/2014/main" id="{F3D738BA-0C19-44E1-8118-6022B5D21E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00" y="1391775"/>
            <a:ext cx="292141" cy="29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7;p49">
            <a:extLst>
              <a:ext uri="{FF2B5EF4-FFF2-40B4-BE49-F238E27FC236}">
                <a16:creationId xmlns:a16="http://schemas.microsoft.com/office/drawing/2014/main" id="{E544FA1C-1220-49C2-AF2E-DCCFCA7B2C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00" y="2279610"/>
            <a:ext cx="292141" cy="29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7;p49">
            <a:extLst>
              <a:ext uri="{FF2B5EF4-FFF2-40B4-BE49-F238E27FC236}">
                <a16:creationId xmlns:a16="http://schemas.microsoft.com/office/drawing/2014/main" id="{3BC9A7BC-111B-4A81-A311-F45B5368D3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00" y="2900685"/>
            <a:ext cx="292141" cy="29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7;p49">
            <a:extLst>
              <a:ext uri="{FF2B5EF4-FFF2-40B4-BE49-F238E27FC236}">
                <a16:creationId xmlns:a16="http://schemas.microsoft.com/office/drawing/2014/main" id="{EA49E4B8-0670-4105-8EC9-F82D18553B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99" y="3543731"/>
            <a:ext cx="292141" cy="29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2;p47">
            <a:extLst>
              <a:ext uri="{FF2B5EF4-FFF2-40B4-BE49-F238E27FC236}">
                <a16:creationId xmlns:a16="http://schemas.microsoft.com/office/drawing/2014/main" id="{70BE701F-F00B-4085-81DD-F54B28EC43F0}"/>
              </a:ext>
            </a:extLst>
          </p:cNvPr>
          <p:cNvSpPr txBox="1"/>
          <p:nvPr/>
        </p:nvSpPr>
        <p:spPr>
          <a:xfrm>
            <a:off x="382338" y="667270"/>
            <a:ext cx="8031225" cy="83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397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Запуск на стационарном домашнем  компьютере – выжимаем максимум по производительности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09009B-6077-45EE-A6AF-5462D17E8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15" y="1444164"/>
            <a:ext cx="5981960" cy="2976960"/>
          </a:xfrm>
          <a:prstGeom prst="rect">
            <a:avLst/>
          </a:prstGeom>
        </p:spPr>
      </p:pic>
      <p:sp>
        <p:nvSpPr>
          <p:cNvPr id="13" name="Google Shape;204;p41">
            <a:extLst>
              <a:ext uri="{FF2B5EF4-FFF2-40B4-BE49-F238E27FC236}">
                <a16:creationId xmlns:a16="http://schemas.microsoft.com/office/drawing/2014/main" id="{DFFB2A28-6777-4678-8BAF-E389B20BD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388" y="29587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03283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2;p47">
            <a:extLst>
              <a:ext uri="{FF2B5EF4-FFF2-40B4-BE49-F238E27FC236}">
                <a16:creationId xmlns:a16="http://schemas.microsoft.com/office/drawing/2014/main" id="{70BE701F-F00B-4085-81DD-F54B28EC43F0}"/>
              </a:ext>
            </a:extLst>
          </p:cNvPr>
          <p:cNvSpPr txBox="1"/>
          <p:nvPr/>
        </p:nvSpPr>
        <p:spPr>
          <a:xfrm>
            <a:off x="401388" y="1098633"/>
            <a:ext cx="8031225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397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Nbomber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зафиксировал 500 000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RPS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при пуле 100 одновременных соединений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04;p41">
            <a:extLst>
              <a:ext uri="{FF2B5EF4-FFF2-40B4-BE49-F238E27FC236}">
                <a16:creationId xmlns:a16="http://schemas.microsoft.com/office/drawing/2014/main" id="{DFFB2A28-6777-4678-8BAF-E389B20BD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388" y="29587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CDF0D-BB73-449D-8A58-23D050828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65" y="1767832"/>
            <a:ext cx="5334744" cy="1790950"/>
          </a:xfrm>
          <a:prstGeom prst="rect">
            <a:avLst/>
          </a:prstGeom>
        </p:spPr>
      </p:pic>
      <p:pic>
        <p:nvPicPr>
          <p:cNvPr id="8" name="Google Shape;263;p49">
            <a:extLst>
              <a:ext uri="{FF2B5EF4-FFF2-40B4-BE49-F238E27FC236}">
                <a16:creationId xmlns:a16="http://schemas.microsoft.com/office/drawing/2014/main" id="{40C4BA4D-324A-4178-8389-D05AFDBABE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956" y="409399"/>
            <a:ext cx="499512" cy="49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52;p47">
            <a:extLst>
              <a:ext uri="{FF2B5EF4-FFF2-40B4-BE49-F238E27FC236}">
                <a16:creationId xmlns:a16="http://schemas.microsoft.com/office/drawing/2014/main" id="{F082169A-D8F2-4290-9596-0DD4A07097C7}"/>
              </a:ext>
            </a:extLst>
          </p:cNvPr>
          <p:cNvSpPr txBox="1"/>
          <p:nvPr/>
        </p:nvSpPr>
        <p:spPr>
          <a:xfrm>
            <a:off x="727037" y="3555214"/>
            <a:ext cx="8031225" cy="108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397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Для увеличения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RPS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пришлось отключить весь консольный вывод сервера. 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Также количество соединений было ограниченно до 100, максимальное количество соединений было зафиксировано в несколько тысяч.  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73796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633</Words>
  <Application>Microsoft Office PowerPoint</Application>
  <PresentationFormat>Экран (16:9)</PresentationFormat>
  <Paragraphs>76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Roboto</vt:lpstr>
      <vt:lpstr>Arial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Разработка высокопроизводительного In-Memory Key-Value кэша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Выводы  </vt:lpstr>
      <vt:lpstr>Выводы 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Vadim Semenov</cp:lastModifiedBy>
  <cp:revision>13</cp:revision>
  <dcterms:modified xsi:type="dcterms:W3CDTF">2026-01-18T12:42:00Z</dcterms:modified>
</cp:coreProperties>
</file>